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57" r:id="rId5"/>
    <p:sldId id="258" r:id="rId6"/>
    <p:sldId id="261" r:id="rId7"/>
    <p:sldId id="268" r:id="rId8"/>
    <p:sldId id="264" r:id="rId9"/>
    <p:sldId id="262" r:id="rId10"/>
    <p:sldId id="263" r:id="rId11"/>
    <p:sldId id="270" r:id="rId12"/>
    <p:sldId id="269" r:id="rId13"/>
    <p:sldId id="259" r:id="rId14"/>
    <p:sldId id="275" r:id="rId15"/>
    <p:sldId id="276" r:id="rId16"/>
    <p:sldId id="277" r:id="rId17"/>
    <p:sldId id="278" r:id="rId18"/>
    <p:sldId id="274" r:id="rId19"/>
    <p:sldId id="273" r:id="rId20"/>
    <p:sldId id="272" r:id="rId21"/>
    <p:sldId id="271" r:id="rId22"/>
    <p:sldId id="285" r:id="rId23"/>
    <p:sldId id="279" r:id="rId24"/>
    <p:sldId id="280" r:id="rId25"/>
    <p:sldId id="265" r:id="rId26"/>
    <p:sldId id="266" r:id="rId27"/>
    <p:sldId id="267" r:id="rId28"/>
    <p:sldId id="282" r:id="rId29"/>
    <p:sldId id="284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0819-DC0F-435B-A692-F2E20F203999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0850-5EF9-4170-99BF-69CB0E048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8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3ebd0e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93ebd0e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3ebd0e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93ebd0e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93ebd0e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93ebd0e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9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6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0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5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81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7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9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0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1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05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3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61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3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4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10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62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8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9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8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2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5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B632-33EA-47F9-88E6-0CE44C97D55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AE22A-8A06-422C-8741-AF28344F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7919-61A6-46D4-9FEA-5F3D637374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2B16-6D64-4DF2-B0BC-C3FEDB782A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D194-B20B-429A-B6CD-7B3FD7216A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3373-3E0A-4AE2-A205-02338DD49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4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copemaster.com/progenitor-cells.html" TargetMode="External"/><Relationship Id="rId2" Type="http://schemas.openxmlformats.org/officeDocument/2006/relationships/hyperlink" Target="https://www.microscopemaster.com/stem-cells.html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microscopemaster.com/epithelial-cells.html" TargetMode="External"/><Relationship Id="rId5" Type="http://schemas.openxmlformats.org/officeDocument/2006/relationships/hyperlink" Target="https://www.microscopemaster.com/stromal-cells.html" TargetMode="External"/><Relationship Id="rId4" Type="http://schemas.openxmlformats.org/officeDocument/2006/relationships/hyperlink" Target="https://www.microscopemaster.com/mesenchymal-stem-cell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79967"/>
            <a:ext cx="85206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066800"/>
            <a:ext cx="85206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differentiation and development of a multicellular organism.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114972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t="22955" r="32113" b="13952"/>
          <a:stretch/>
        </p:blipFill>
        <p:spPr bwMode="auto">
          <a:xfrm>
            <a:off x="1187624" y="332656"/>
            <a:ext cx="748883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289"/>
            <a:ext cx="8619228" cy="40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6531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https://www.google.com/url?sa=i&amp;url=https%3A%2F%2Freasonandscience.catsboard.com%2Ft2759-development-of-multicellular-organisms&amp;psig=AOvVaw2QjxZyOqN3LLa9jPgHlGEL&amp;ust=1637666907686000&amp;source=images&amp;cd=vfe&amp;ved=2ahUKEwipyc7j7qv0AhWDxioKHTONBgQQr4kDegUIARCzAQ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34639" r="31263" b="4193"/>
          <a:stretch/>
        </p:blipFill>
        <p:spPr bwMode="auto">
          <a:xfrm>
            <a:off x="899592" y="116632"/>
            <a:ext cx="756084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4933" r="31325" b="47334"/>
          <a:stretch/>
        </p:blipFill>
        <p:spPr bwMode="auto">
          <a:xfrm>
            <a:off x="539552" y="317191"/>
            <a:ext cx="8208912" cy="617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16770" r="33042" b="47079"/>
          <a:stretch/>
        </p:blipFill>
        <p:spPr bwMode="auto">
          <a:xfrm>
            <a:off x="395536" y="476672"/>
            <a:ext cx="84969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1" t="31615" r="30876" b="6530"/>
          <a:stretch/>
        </p:blipFill>
        <p:spPr bwMode="auto">
          <a:xfrm>
            <a:off x="1331640" y="188641"/>
            <a:ext cx="72728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9760" r="33041" b="30858"/>
          <a:stretch/>
        </p:blipFill>
        <p:spPr bwMode="auto">
          <a:xfrm>
            <a:off x="251520" y="1988840"/>
            <a:ext cx="87129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38624" r="32036" b="23850"/>
          <a:stretch/>
        </p:blipFill>
        <p:spPr bwMode="auto">
          <a:xfrm>
            <a:off x="395536" y="676890"/>
            <a:ext cx="8480034" cy="48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31478" r="32268" b="15327"/>
          <a:stretch/>
        </p:blipFill>
        <p:spPr bwMode="auto">
          <a:xfrm>
            <a:off x="801201" y="260648"/>
            <a:ext cx="7947263" cy="640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6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22818" r="32423" b="11890"/>
          <a:stretch/>
        </p:blipFill>
        <p:spPr bwMode="auto">
          <a:xfrm>
            <a:off x="1115616" y="253002"/>
            <a:ext cx="7200800" cy="64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65775" y="616633"/>
            <a:ext cx="85206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165775" y="2009100"/>
            <a:ext cx="8828400" cy="4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Give the definitions to the following terms: cell differentiation, morphogenesis, embryogenesis, ontogenesis, stem cells, </a:t>
            </a:r>
            <a:r>
              <a:rPr lang="en-US" sz="1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totipotency</a:t>
            </a: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pluripotency</a:t>
            </a: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Explain how the level of expression of various genes changes during cell differentiation and at different stages of development of a multicellular organism.</a:t>
            </a:r>
          </a:p>
          <a:p>
            <a:pPr lvl="0" algn="l">
              <a:spcBef>
                <a:spcPts val="0"/>
              </a:spcBef>
            </a:pP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Describe the use of stem cells in medicine and cosmetology, analyze the advantages and disadvantages of these methods.</a:t>
            </a:r>
          </a:p>
          <a:p>
            <a:pPr lvl="0" algn="l">
              <a:spcBef>
                <a:spcPts val="0"/>
              </a:spcBef>
            </a:pP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Analyze the various theories of 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ageing </a:t>
            </a: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body and the possible relationship of the 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ageing </a:t>
            </a:r>
            <a:r>
              <a:rPr lang="en-US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with stem cells and molecular biological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21262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rontiers | Successes and Hurdles in Stem Cells Application and Production  for Brain Transplantation | Neuro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288"/>
            <a:ext cx="69127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97650"/>
            <a:ext cx="868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https://www.google.com/url?sa=i&amp;url=https%3A%2F%2Fwww.frontiersin.org%2Farticles%2F481655&amp;psig=AOvVaw3T7o9WAzxEO7sy-MxxGSiN&amp;ust=1637675698704000&amp;source=images&amp;cd=vfe&amp;ved=0CAwQjhxqFwoTCKjy4cuPrPQCFQAAAAAdAAAAABAJ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42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ector Illustrated Set with Cosmetology Stem Cell Facelift Stock Vector -  Illustration of cosmetology, cocktail: 85433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6048672" cy="62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276872"/>
            <a:ext cx="2592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google.com/url?sa=i&amp;url=https%3A%2F%2Fwww.dreamstime.com%2Fstock-illustration-vector-illustrated-set-cosmetology-stem-cell-facelift-infographics-icons-medical-cosmetic-procedures-image85433509&amp;psig=AOvVaw0XN2HPkHJZr7LAMRCXX_7h&amp;ust=1637672762696000&amp;source=images&amp;cd=vfe&amp;ved=2ahUKEwiehMDLhKz0AhUWxCoKHeAPA7gQr4kDegUIARC4AQ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42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412" y="5202197"/>
            <a:ext cx="832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dreamstime.com%2Fstock-illustration-vector-illustrated-set-stem-cell-therapy-hair-growth-cosmetology-infographics-icons-medical-cosmetic-procedures-image85433468&amp;psig=AOvVaw0XN2HPkHJZr7LAMRCXX_7h&amp;ust=1637672762696000&amp;source=images&amp;cd=vfe&amp;ved=2ahUKEwiehMDLhKz0AhUWxCoKHeAPA7gQr4kDegUIARCzAQ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7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56082" r="31958" b="25224"/>
          <a:stretch/>
        </p:blipFill>
        <p:spPr bwMode="auto">
          <a:xfrm>
            <a:off x="251520" y="1772816"/>
            <a:ext cx="87129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t="39450" r="34265" b="34296"/>
          <a:stretch/>
        </p:blipFill>
        <p:spPr bwMode="auto">
          <a:xfrm>
            <a:off x="198194" y="897564"/>
            <a:ext cx="8713844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15257" r="32886" b="27148"/>
          <a:stretch/>
        </p:blipFill>
        <p:spPr bwMode="auto">
          <a:xfrm>
            <a:off x="683568" y="137285"/>
            <a:ext cx="7776864" cy="66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41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94116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https://www.google.com/url?sa=i&amp;url=https%3A%2F%2Feuropepmc.org%2Farticle%2Fpmc%2F5991498&amp;psig=AOvVaw2CQcrxbEDIBTkL8Uu9lqvh&amp;ust=1637673406839000&amp;source=images&amp;cd=vfe&amp;ved=2ahUKEwjts9P-hqz0AhUNwSoKHWRlBuEQr4kDegUIARDXAQ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03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28792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5892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https://www.google.com/url?sa=i&amp;url=https%3A%2F%2Fwww.slideshare.net%2Fhmirzaeee%2Faging-theories&amp;psig=AOvVaw2CQcrxbEDIBTkL8Uu9lqvh&amp;ust=1637673406839000&amp;source=images&amp;cd=vfe&amp;ved=0CAwQjhxqFwoTCIjy2YGHrPQCFQAAAAAdAAAAABBR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uman ageing theories and phenotypes. A number of theories aim to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5"/>
            <a:ext cx="892899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94928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https://www.google.com/url?sa=i&amp;url=https%3A%2F%2Fwww.researchgate.net%2Ffigure%2FHuman-ageing-theories-and-phenotypes-A-number-of-theories-aim-to-explain-human-ageing_fig1_338048376&amp;psig=AOvVaw2CQcrxbEDIBTkL8Uu9lqvh&amp;ust=1637673406839000&amp;source=images&amp;cd=vfe&amp;ved=0CAwQjhxqFwoTCIjy2YGHrPQCFQAAAAAdAAAAABAP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12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756"/>
            <a:ext cx="77048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1" y="5373216"/>
            <a:ext cx="763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https://www.google.com/url?sa=i&amp;url=https%3A%2F%2Fwww.nature.com%2Farticles%2Fnature09896&amp;psig=AOvVaw2CQcrxbEDIBTkL8Uu9lqvh&amp;ust=1637673406839000&amp;source=images&amp;cd=vfe&amp;ved=0CAwQjhxqFwoTCIjy2YGHrPQCFQAAAAAdAAAAABAy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03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0" y="486867"/>
            <a:ext cx="85206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 smtClean="0">
                <a:latin typeface="Cambria"/>
                <a:ea typeface="Cambria"/>
                <a:cs typeface="Cambria"/>
                <a:sym typeface="Cambria"/>
              </a:rPr>
              <a:t>Literature</a:t>
            </a:r>
            <a:r>
              <a:rPr lang="en-US" sz="2800" b="1" dirty="0" smtClean="0">
                <a:latin typeface="Cambria"/>
                <a:ea typeface="Cambria"/>
                <a:cs typeface="Cambria"/>
                <a:sym typeface="Cambria"/>
              </a:rPr>
              <a:t>: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311700" y="1923833"/>
            <a:ext cx="8176500" cy="4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al, pp. 1145-1262.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Lodish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al, pp. 24-29, 975-1021.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3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Cell differentiation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process by which cells become specialized in order to perform different functions. The processes of organizing differentiated cells into tissues and organs are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215" algn="just"/>
            <a:r>
              <a:rPr lang="en-US" dirty="0">
                <a:latin typeface="Times New Roman"/>
                <a:ea typeface="Times New Roman"/>
              </a:rPr>
              <a:t>(1) </a:t>
            </a:r>
            <a:r>
              <a:rPr lang="en-US" b="1" i="1" dirty="0">
                <a:latin typeface="Times New Roman"/>
                <a:ea typeface="Times New Roman"/>
              </a:rPr>
              <a:t>cell proliferation</a:t>
            </a:r>
            <a:r>
              <a:rPr lang="en-US" dirty="0">
                <a:latin typeface="Times New Roman"/>
                <a:ea typeface="Times New Roman"/>
              </a:rPr>
              <a:t>, producing many cells from one, 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/>
            <a:r>
              <a:rPr lang="en-US" dirty="0">
                <a:latin typeface="Times New Roman"/>
                <a:ea typeface="Times New Roman"/>
              </a:rPr>
              <a:t>(2) </a:t>
            </a:r>
            <a:r>
              <a:rPr lang="en-US" b="1" i="1" dirty="0">
                <a:latin typeface="Times New Roman"/>
                <a:ea typeface="Times New Roman"/>
              </a:rPr>
              <a:t>cell specialization</a:t>
            </a:r>
            <a:r>
              <a:rPr lang="en-US" i="1" dirty="0">
                <a:latin typeface="Times New Roman"/>
                <a:ea typeface="Times New Roman"/>
              </a:rPr>
              <a:t>,</a:t>
            </a:r>
            <a:r>
              <a:rPr lang="en-US" dirty="0">
                <a:latin typeface="Times New Roman"/>
                <a:ea typeface="Times New Roman"/>
              </a:rPr>
              <a:t> creating cells with different characteristics at different positions,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/>
            <a:r>
              <a:rPr lang="en-US" dirty="0">
                <a:latin typeface="Times New Roman"/>
                <a:ea typeface="Times New Roman"/>
              </a:rPr>
              <a:t> (3) </a:t>
            </a:r>
            <a:r>
              <a:rPr lang="en-US" b="1" i="1" dirty="0">
                <a:latin typeface="Times New Roman"/>
                <a:ea typeface="Times New Roman"/>
              </a:rPr>
              <a:t>cell interactions</a:t>
            </a:r>
            <a:r>
              <a:rPr lang="en-US" i="1" dirty="0">
                <a:latin typeface="Times New Roman"/>
                <a:ea typeface="Times New Roman"/>
              </a:rPr>
              <a:t>,</a:t>
            </a:r>
            <a:r>
              <a:rPr lang="en-US" dirty="0">
                <a:latin typeface="Times New Roman"/>
                <a:ea typeface="Times New Roman"/>
              </a:rPr>
              <a:t> coordinating the behavior of one cell with that of its neighbors, </a:t>
            </a:r>
            <a:endParaRPr lang="ru-RU" dirty="0">
              <a:latin typeface="Times New Roman"/>
              <a:ea typeface="Times New Roman"/>
            </a:endParaRPr>
          </a:p>
          <a:p>
            <a:pPr marL="114300" indent="0" algn="just">
              <a:buNone/>
            </a:pPr>
            <a:r>
              <a:rPr lang="en-US" sz="2800" dirty="0">
                <a:ea typeface="Calibri"/>
              </a:rPr>
              <a:t> </a:t>
            </a:r>
            <a:r>
              <a:rPr lang="en-US" sz="2800" dirty="0" smtClean="0">
                <a:ea typeface="Calibri"/>
              </a:rPr>
              <a:t>    (</a:t>
            </a:r>
            <a:r>
              <a:rPr lang="en-US" sz="2800" dirty="0">
                <a:ea typeface="Calibri"/>
              </a:rPr>
              <a:t>4) </a:t>
            </a:r>
            <a:r>
              <a:rPr lang="en-US" sz="3300" b="1" i="1" dirty="0">
                <a:latin typeface="Times New Roman" pitchFamily="18" charset="0"/>
                <a:ea typeface="Calibri"/>
                <a:cs typeface="Times New Roman" pitchFamily="18" charset="0"/>
              </a:rPr>
              <a:t>cell movement</a:t>
            </a:r>
            <a:r>
              <a:rPr lang="en-US" sz="2800" i="1" dirty="0">
                <a:ea typeface="Calibri"/>
              </a:rPr>
              <a:t>,</a:t>
            </a:r>
            <a:r>
              <a:rPr lang="en-US" sz="2800" dirty="0">
                <a:ea typeface="Calibri"/>
              </a:rPr>
              <a:t> 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rearranging the cells to form structured tissues and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organs.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t="29141" r="36057" b="54639"/>
          <a:stretch/>
        </p:blipFill>
        <p:spPr bwMode="auto">
          <a:xfrm>
            <a:off x="251520" y="1998482"/>
            <a:ext cx="8789331" cy="25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Embryogenesis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development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embryo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Ontogenesis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development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organism from fertilization to death (life cycle)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Phylogenesis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historical development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all living 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Earth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Stem cells are non-differentiated cells. Stem </a:t>
            </a:r>
            <a:r>
              <a:rPr lang="en-US" b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cell differentiation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involves the changing of a cell to a more specialized cell type, involving a switch from proliferation to specialization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Stem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cells can be categorized into groups depending on their ability to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differentiate:</a:t>
            </a:r>
            <a:endParaRPr lang="en-US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Totipotent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can differentiate into all cell types;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Pluripotent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can differentiate into almost all cell types;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Multipotent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can differentiate into a related family of cell types;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Oligopotent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can differentiate into a few different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cell types;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Unipotent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can produce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only one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cell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type.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/>
              </a:rPr>
              <a:t>Examples</a:t>
            </a:r>
            <a:r>
              <a:rPr lang="en-US" i="1" dirty="0">
                <a:latin typeface="Times New Roman"/>
              </a:rPr>
              <a:t> of </a:t>
            </a:r>
            <a:r>
              <a:rPr lang="en-US" i="1" u="sng" dirty="0">
                <a:latin typeface="Times New Roman"/>
                <a:hlinkClick r:id="rId2"/>
              </a:rPr>
              <a:t>stem</a:t>
            </a:r>
            <a:r>
              <a:rPr lang="en-US" i="1" dirty="0">
                <a:latin typeface="Times New Roman"/>
              </a:rPr>
              <a:t> and </a:t>
            </a:r>
            <a:r>
              <a:rPr lang="en-US" i="1" u="sng" dirty="0">
                <a:latin typeface="Times New Roman"/>
                <a:hlinkClick r:id="rId3"/>
              </a:rPr>
              <a:t>progenitor cells</a:t>
            </a:r>
            <a:r>
              <a:rPr lang="en-US" i="1" dirty="0">
                <a:latin typeface="Times New Roman"/>
              </a:rPr>
              <a:t> in mature organism  include:</a:t>
            </a:r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en-US" b="1" i="1" u="sng" dirty="0" err="1" smtClean="0">
                <a:latin typeface="Times New Roman"/>
                <a:ea typeface="Times New Roman"/>
              </a:rPr>
              <a:t>H</a:t>
            </a:r>
            <a:r>
              <a:rPr lang="en-US" b="1" u="sng" dirty="0" err="1" smtClean="0">
                <a:latin typeface="Times New Roman"/>
                <a:ea typeface="Times New Roman"/>
              </a:rPr>
              <a:t>ematopoetic</a:t>
            </a:r>
            <a:r>
              <a:rPr lang="en-US" b="1" u="sng" dirty="0" smtClean="0">
                <a:latin typeface="Times New Roman"/>
                <a:ea typeface="Times New Roman"/>
              </a:rPr>
              <a:t> </a:t>
            </a:r>
            <a:r>
              <a:rPr lang="en-US" b="1" u="sng" dirty="0">
                <a:latin typeface="Times New Roman"/>
                <a:ea typeface="Times New Roman"/>
              </a:rPr>
              <a:t>Stem Cells</a:t>
            </a:r>
            <a:r>
              <a:rPr lang="en-US" dirty="0">
                <a:latin typeface="Times New Roman"/>
                <a:ea typeface="Times New Roman"/>
              </a:rPr>
              <a:t> - These </a:t>
            </a:r>
            <a:r>
              <a:rPr lang="en-US" dirty="0" smtClean="0">
                <a:latin typeface="Times New Roman"/>
                <a:ea typeface="Times New Roman"/>
              </a:rPr>
              <a:t>cells are </a:t>
            </a:r>
            <a:r>
              <a:rPr lang="en-US" dirty="0">
                <a:latin typeface="Times New Roman"/>
                <a:ea typeface="Times New Roman"/>
              </a:rPr>
              <a:t>from the bone marrow and </a:t>
            </a:r>
            <a:r>
              <a:rPr lang="en-US" dirty="0" smtClean="0">
                <a:latin typeface="Times New Roman"/>
                <a:ea typeface="Times New Roman"/>
              </a:rPr>
              <a:t>involved </a:t>
            </a:r>
            <a:r>
              <a:rPr lang="en-US" dirty="0">
                <a:latin typeface="Times New Roman"/>
                <a:ea typeface="Times New Roman"/>
              </a:rPr>
              <a:t>in the production of red and white blood cells as well as the platelets.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en-US" u="sng" dirty="0" err="1">
                <a:latin typeface="Times New Roman"/>
                <a:ea typeface="Times New Roman"/>
                <a:hlinkClick r:id="rId4"/>
              </a:rPr>
              <a:t>Mesenchymal</a:t>
            </a:r>
            <a:r>
              <a:rPr lang="en-US" u="sng" dirty="0">
                <a:latin typeface="Times New Roman"/>
                <a:ea typeface="Times New Roman"/>
                <a:hlinkClick r:id="rId4"/>
              </a:rPr>
              <a:t> Stem Cells</a:t>
            </a:r>
            <a:r>
              <a:rPr lang="en-US" dirty="0">
                <a:latin typeface="Times New Roman"/>
                <a:ea typeface="Times New Roman"/>
              </a:rPr>
              <a:t> - Also from the bone marrow, these cells are involved in the production of fat cells, </a:t>
            </a:r>
            <a:r>
              <a:rPr lang="en-US" u="sng" dirty="0">
                <a:latin typeface="Times New Roman"/>
                <a:ea typeface="Times New Roman"/>
                <a:hlinkClick r:id="rId5"/>
              </a:rPr>
              <a:t>stromal cells</a:t>
            </a:r>
            <a:r>
              <a:rPr lang="en-US" dirty="0">
                <a:latin typeface="Times New Roman"/>
                <a:ea typeface="Times New Roman"/>
              </a:rPr>
              <a:t> as well as a given type of bone cell.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en-US" u="sng" dirty="0">
                <a:latin typeface="Times New Roman"/>
                <a:ea typeface="Times New Roman"/>
                <a:hlinkClick r:id="rId6"/>
              </a:rPr>
              <a:t>Epithelial</a:t>
            </a:r>
            <a:r>
              <a:rPr lang="en-US" b="1" u="sng" dirty="0">
                <a:latin typeface="Times New Roman"/>
                <a:ea typeface="Times New Roman"/>
              </a:rPr>
              <a:t> Stem Cells</a:t>
            </a:r>
            <a:r>
              <a:rPr lang="en-US" dirty="0">
                <a:latin typeface="Times New Roman"/>
                <a:ea typeface="Times New Roman"/>
              </a:rPr>
              <a:t> - These are progenitor cells and are involved in the production of certain skin cells.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en-US" b="1" u="sng" dirty="0">
                <a:latin typeface="Times New Roman"/>
                <a:ea typeface="Times New Roman"/>
              </a:rPr>
              <a:t>Muscle Satellite Cells</a:t>
            </a:r>
            <a:r>
              <a:rPr lang="en-US" dirty="0">
                <a:latin typeface="Times New Roman"/>
                <a:ea typeface="Times New Roman"/>
              </a:rPr>
              <a:t> - These are progenitor cells that contribute to differentiated muscle tissue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41100" r="32809" b="16839"/>
          <a:stretch/>
        </p:blipFill>
        <p:spPr bwMode="auto">
          <a:xfrm>
            <a:off x="323529" y="332656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273</Words>
  <Application>Microsoft Office PowerPoint</Application>
  <PresentationFormat>Экран (4:3)</PresentationFormat>
  <Paragraphs>43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1_Тема Office</vt:lpstr>
      <vt:lpstr>2_Тема Office</vt:lpstr>
      <vt:lpstr>Al-Farabi Kazakh National University Higher School of Medicine</vt:lpstr>
      <vt:lpstr>LEARNING OUTCOMES As a result of the lesson you will be able to:</vt:lpstr>
      <vt:lpstr>Literature:</vt:lpstr>
      <vt:lpstr>Definitions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39</cp:revision>
  <dcterms:created xsi:type="dcterms:W3CDTF">2021-11-22T11:22:41Z</dcterms:created>
  <dcterms:modified xsi:type="dcterms:W3CDTF">2021-11-26T12:43:36Z</dcterms:modified>
</cp:coreProperties>
</file>